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ink/ink2.xml" ContentType="application/inkml+xml"/>
  <Override PartName="/ppt/notesSlides/notesSlide6.xml" ContentType="application/vnd.openxmlformats-officedocument.presentationml.notesSlide+xml"/>
  <Override PartName="/ppt/ink/ink3.xml" ContentType="application/inkml+xml"/>
  <Override PartName="/ppt/notesSlides/notesSlide7.xml" ContentType="application/vnd.openxmlformats-officedocument.presentationml.notesSlide+xml"/>
  <Override PartName="/ppt/ink/ink4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5.xml" ContentType="application/inkml+xml"/>
  <Override PartName="/ppt/notesSlides/notesSlide10.xml" ContentType="application/vnd.openxmlformats-officedocument.presentationml.notesSlide+xml"/>
  <Override PartName="/ppt/ink/ink6.xml" ContentType="application/inkml+xml"/>
  <Override PartName="/ppt/notesSlides/notesSlide11.xml" ContentType="application/vnd.openxmlformats-officedocument.presentationml.notesSlide+xml"/>
  <Override PartName="/ppt/ink/ink7.xml" ContentType="application/inkml+xml"/>
  <Override PartName="/ppt/notesSlides/notesSlide12.xml" ContentType="application/vnd.openxmlformats-officedocument.presentationml.notesSlide+xml"/>
  <Override PartName="/ppt/ink/ink8.xml" ContentType="application/inkml+xml"/>
  <Override PartName="/ppt/notesSlides/notesSlide13.xml" ContentType="application/vnd.openxmlformats-officedocument.presentationml.notesSlide+xml"/>
  <Override PartName="/ppt/ink/ink9.xml" ContentType="application/inkml+xml"/>
  <Override PartName="/ppt/notesSlides/notesSlide14.xml" ContentType="application/vnd.openxmlformats-officedocument.presentationml.notesSlide+xml"/>
  <Override PartName="/ppt/ink/ink10.xml" ContentType="application/inkml+xml"/>
  <Override PartName="/ppt/notesSlides/notesSlide15.xml" ContentType="application/vnd.openxmlformats-officedocument.presentationml.notesSlide+xml"/>
  <Override PartName="/ppt/ink/ink11.xml" ContentType="application/inkml+xml"/>
  <Override PartName="/ppt/notesSlides/notesSlide16.xml" ContentType="application/vnd.openxmlformats-officedocument.presentationml.notesSlide+xml"/>
  <Override PartName="/ppt/ink/ink12.xml" ContentType="application/inkml+xml"/>
  <Override PartName="/ppt/notesSlides/notesSlide17.xml" ContentType="application/vnd.openxmlformats-officedocument.presentationml.notesSlide+xml"/>
  <Override PartName="/ppt/ink/ink13.xml" ContentType="application/inkml+xml"/>
  <Override PartName="/ppt/notesSlides/notesSlide18.xml" ContentType="application/vnd.openxmlformats-officedocument.presentationml.notesSlide+xml"/>
  <Override PartName="/ppt/ink/ink14.xml" ContentType="application/inkml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53.88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16435 4259 1152,'26'-76'512,"24"24"-512,-50 26 512,0 26-512,0-25 0,-25-1 0,-26 1 128,-1-27-256,-50 1 128,-52 26 0,0-52 128,-77 25-128,-26 1 0,-25 0 128,-26 25 0,0-25 128,-26 51 0,26 0 0,0 0 128,26 0-128,26 51 0,50-25 0,27 25 0,25 0-256,25-25 128,52 0-128,26 25 0,51-25 0,25-26 0,53 25 128,24-25 0,52-25-128,52-1 128,25-51 0,51-25 0,0-1-128,26-26 128,0 1-128,0-52 128,-51 52-128,-27-26 128,-24 26-128,-52 0 128,-52 51-128,1 26 128,-52-1-128,-25 52 0,-52 0 0,0 52 0,-50 24 0,-27 27 0,-25 51 0,-1 77 0,-25 25 128,-25 27 0,0 50-128,25-25 128,25-26 0,26-25 0,52-1-128,-1-76 128,1 0-128,51-52 128,-25-26 128,25-25 0,-26-26 0,26-25 0,0-52 0,0-50 0,-26-78 0,26-26 0,-26-76-256,26-1 0,0-76 0,-25-27 0,25 27-128,0-26 128,0 76-128,-26 1 128,1 77-256,-1 26 128,0 25-128,1 26 128,-1 25-128,1 0 128,-1 77-128,26 1 0,26 50 128,-1 1 0,1 51 0,25 52 0,51 50 0,1 0 128,0 78 0,51 0 128,0-1 0,0 1 0,0 0-128,0-2 128,25-49-128,-50-1 0,-1 0-512,1-51 0,-27 0-384,-25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24.25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14753 3131 768,'0'-26'384,"-25"-25"-128,-1 26 384,-25-1-640,-1-25 0,-24 25 0,-53-25 128,1-1-128,-51-24 128,-27 24 0,-25 1 0,-26 0 0,27 25 0,-27-26 0,-25 52 0,52-25-128,-2 50 0,27-25 0,26 26 128,25 0-128,26-26 0,25 26-128,26-1 128,25 1 0,27-26 0,25 0-128,25 0 128,53 0 0,24-26 128,52-51 0,26 26 0,25-26-128,26-26 128,153-25 0,-50 0 0,-77 51-128,-27-26 0,-50 26-128,-26 51 128,-52-25-128,-24 25 128,-27 52 0,-26 0 0,-25 25 128,-25 26 0,-26 52 0,-52 25 0,0 25 0,1 26 128,-52 1-256,51-1 128,-25-26-128,51-24 128,-26 24-128,27-50 128,-2-27-128,27 1 128,26-26-128,-1-52 128,0 26 0,-25-51 128,25-25-128,26-1 0,-25-76 0,25 51 0,-26-129-128,26-26 128,26-25-128,-1-25 0,-25 25 0,51-26 0,-25 27 0,26-2 0,-27 53-128,1 25 128,-1 51-128,1 0 128,-26 27-128,26 24 0,0 26 0,-26 1 0,51 50 0,-26 27 128,26 50-128,27 52 128,-27-26 0,51 52 128,1 26 0,-1-27 0,27 27-128,-26-1 128,25-26 0,-26 1 0,27 0-256,-52-26 0,25 0-512,-50-26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27.918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14869 3066 1024,'0'0'512,"-206"-102"-512,129 76 512,-51-25-640,-51 25 128,-1-25 0,-77 0 0,0-1 0,-25 27 128,0-26-128,-1 25 0,1 0 0,26 26 128,-1 26-128,26 0 128,52-1-128,-1 1 0,52-1-128,25 27 128,52-26 0,25-1 128,52 1-128,25-26 128,77-26 0,52 1 0,26-27 0,24-50 128,52 24 0,1-50 0,-1 26-128,0-26 128,-51-1-128,0 26 128,-25 1-256,-52-1 0,-26 26 0,-26 26 0,-50 25 0,-1 26 0,-76 26-128,-1 25 128,-51 26-128,-26 52 0,-51 50 0,-26 26 0,1-25 0,-1 51 128,26-1-128,-26-24 0,52-1 128,0-51 0,26 0 128,-1-26 0,52-25 128,-1-27 0,1-24 0,25-26 128,-25-52-128,25 0 128,0-50-128,-25-53 0,0-25-128,-1-51 0,27-52-128,-26 1 0,25 0-128,26-27 128,-26 52 0,26 26 0,0 26-128,26 25 128,-26 25-128,26 27 128,-1 25-128,26 25 128,-25 27-128,51-1 0,26 52 0,-1 25 0,27 52 128,25 50 0,51 27 0,0 51 0,26 26 128,-51-78 0,128 104 0,0-2 128,0 27-128,-26-26 128,-25-25-768,-1 25 0,-51-25-256,0-1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30.69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15214 3657 512,'103'-77'256,"-26"-26"-128,-77 78 384,0-27-512,-26 1 0,-50-26 0,-27 0 0,-26 0 0,-50 0 0,-26 0 0,-52-25 128,-51 50-128,1 1 128,-1 25-128,0 1 128,-25 25-128,50 0 128,1 25-128,51 1 128,0 51-128,77-26 128,26 0-128,51 1 0,26-1 128,76-25 128,27-1-128,50-25 0,78-25 128,51-26 0,51-1 0,26-50 0,25-1 0,-25-25 0,0 0-128,0-26 128,-52 26-256,-25-26 128,-25 25-128,-52 26 0,-26 52-128,-52-26 128,2 52-128,-53 25 0,-25 0 0,-25 77 128,-53 51-256,-24 0 128,-52 52 0,0 51 128,-154 205 0,26-77 128,51-26-128,26-76 0,51 0 128,26-52 0,25-26 0,27-51 0,24-50 0,1-2 128,25-50 0,1-52 0,25-50-128,-26-27 128,26-51-128,-26-103 128,26 27-256,0-104 128,26 26-128,-26-51 0,0 0 0,26 51 0,-26 26-128,0 0 128,0 77-128,0-1 128,0 78-128,0 0 128,0 25-128,0 52 0,25-1-128,1 27 128,25 50 0,1 53 128,24 50-128,1 51 128,26 26 128,25 52 0,0-26 0,26 77 0,0-52-128,0 1 128,0 25 0,0-26 0,-26-25-128,1-51 128,-1-1 0,-26-25 0,1-25 0,-26-26 0,-26-1 0,26-25 128,-51-26-128,0 1 0,-1-27-768,-25-25 128,-25 26-384,-1-26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34.149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16178 2850 1536,'-26'-78'768,"-51"2"-768,26 50 768,-1-26-896,-50 27 128,-26-26-128,-52-27 128,-51 2 0,0 24 0,-77-25-128,0 52 128,-51-27 0,0 52 0,-26-26 0,52 52 0,-1-26 0,52 26 0,25 25 0,52-25 128,51 25-128,52 1 0,24-27 128,53 1 0,50-26 0,53 0 128,24-26-128,78-25 0,25-1 128,26-50 0,25 25-128,26-26 0,1-25-128,-26 0 128,25 0-128,-77-1 128,0 1-128,-51 25 0,0 52 0,-77-26 0,0 51-256,-26 1 128,-25 25 0,-26 25 128,-26 78-128,-51 25 128,1 26-128,-53 77 128,1 0 256,-1 0 0,-25 25-256,26-24 128,51-2-128,-25-24 128,51-52-128,-1 0 128,26-51 0,1-1 0,25-25 0,-26-51 128,26-1 0,0-50 0,0-52-128,0-26 128,0-51-128,0-51 0,0-51-128,0-1 128,0-51-128,0 0 0,0 51-128,0-25 128,-25 25-128,-1 26 128,0 51-128,0 26 128,-25 26-256,26 26 128,-1 50-128,0 27 128,26 25-128,0 25 0,26 52 128,0 26 0,50-1 0,27 78 128,26 0 128,24 25 0,52 1 0,-51-52 128,129 102-128,-27-25 128,27-26-128,-1-25 128,-52 25-128,2-25 0,-53-26-256,-25-26 128,-25 0-768,-53-25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36.461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16074 2501 640,'0'-51'256,"-25"-52"128,-1 78 384,-25-26-640,-26-1 0,-26 26 128,-25-50 0,-52 50-384,-25-51 128,-26 26 128,-25-1 128,-26-24-128,-1 24 0,-25-25-128,1 52 128,24-27-128,-25 1 0,26 25 0,51 1 0,0-1 0,52 26 0,25 0 0,51 0 0,26 0 0,26 26 0,51-1 0,51 1 0,26-1 0,52-25 0,50 0 128,26-25 0,52-1 0,-1-25 0,52-1-128,0 1 128,-26-26-128,-25 1 128,-26 24-128,-26 1 0,-51 0 0,-26 25 0,-51 0-128,0 0 128,-77 26 0,-26 26 0,-25 26-128,-52 50 128,-51 26 0,-25 26 0,0 26 0,-27 25 0,26 0-128,1 1 128,25-27 0,51 1 0,1-1 0,25-25 128,26-51 0,25 0 0,26-1 128,-26-50 0,26-1 0,0-26 0,26-50-128,-26-52 128,26-26-128,-26 0 128,0-76-256,25-26 128,-25-52-128,26-25 128,-26 0-128,0-1 0,25 1-128,-25 26 128,0 50-128,-25 52 128,25 0-128,0 78 0,0-1-128,25 51 128,1 26-128,0 77 128,25 25 0,52 1 0,-1 51 128,27 26 0,24 51 0,27-26 128,26 52 0,-1 25 0,-26-26 0,52 26 128,77 129-256,-77-52 128,-26-51-768,-51-26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56.240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16690 4913 1408,'26'-25'640,"51"-26"-512,-77 25 640,26 0-768,-1 1 128,-25-26-128,0-1 128,-25 1-256,-1-26 128,-77 0 0,1 0 0,-78-26-128,-50 26 128,-27-25 0,-51-1 0,-25 26-128,-27 0 128,1 1 0,-26-2 0,-26 53 0,52-26 0,0 25 0,51 26 128,26 0-128,25 0 0,52 26 0,51-26 0,26 25 0,76 1 0,27-1 0,50-25 0,53 0 0,76 0 128,50-25-128,79-26 128,25-1 0,-1-50 128,53-1-128,-26 26 128,-1-26-128,-25 1 0,-26 25 0,-51-26 128,-26 26-256,-76 26 0,-1 25-128,-51 26 128,-25 0-128,-52 51 0,-26 27 0,-77 24 128,-25 52 0,-52 51 0,1 0 0,-27 52 0,27 25 0,-27-51 0,26 51 0,26-51 0,52-26 0,0 0 0,24-51 0,27-25 128,0-26 128,25-53 0,0-50 0,-25-25 0,51-78 0,-51-25 0,25-52-128,0 52 0,-25-154-128,0-52 0,-1-25 0,27 26 0,-26-26-128,25 51 0,0 77 128,0 26 0,1-1-128,-1 52 128,26 26 0,-25 52 0,25-2-128,0 27 0,0 51 0,25 0 0,26 51 0,27 27 128,-2 75-128,27 1 128,26 51 0,-1 27 128,26-2-128,0 1 0,0 26 128,25-1 0,-25-25-128,0-51 128,0-1 0,-26-25 0,1 26 0,-26-27 0,-1-50-128,-25 26 0,-26-53-768,1 2 128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6:58.70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16011 5529 1280,'0'-78'640,"26"-24"-768,-1 102 640,-25-26-512,-25-25 128,25 25 0,-26-25 0,-25 0-256,-26-26 128,-26 0 0,-51 0 128,-51-26-128,-77 1 128,-52-1-128,0 26 0,-50-25 0,-1 50 0,-1-25 0,2 26 128,24 25-128,53 0 128,50 26-128,26 0 128,51 0-256,26 26 128,52 0-128,50 0 128,27-1-128,76 1 128,26-26 0,77 0 0,77-26 0,25-25 0,53-1 256,24-24 0,26-27 0,-25-25 0,0 25 0,-52-25 0,-25 25 0,-27 0 0,-76 27-128,-51 24 0,-26 1-128,-25 25 0,-52 26 0,-52 26 128,-50 51-128,-27 25 0,-50 27-128,-53 50 128,-24 27 0,-1 24 128,-25 27-128,51 0 128,-26-1-128,52-50 0,51-1 0,26-26 128,25-25-128,27-26 128,24-25-128,26-52 128,1 0 0,25-51 128,25-25-128,1-52 128,0-77-128,25-26 0,-25-50 0,25-53 0,26-50-128,-26-26 0,1 0 0,24 0 0,-24-1 0,-1 78 0,-25 26-128,-1-1 128,1 52 0,-26 51 0,0 26-128,0 51 0,26 0-128,-26 51 0,26 26 0,25 51 128,-26 52-128,27 77 0,25 25 128,0 51 128,25 52 0,26-26 128,1 52-128,-1-1 128,26-51 0,0 1 0,26-26 0,-26 25 128,26-52-128,-26-25 0,-26-25 0,0 0 0,-51-26 0,0-52 0,0 1-128,-52-26 128,1-26-640,0-25 0,-52-1-384,0 1 128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02.33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17472 3567 1408,'51'-26'640,"-25"1"-640,-52 25 768,1-26-768,-26 26 0,-27-26 0,-50 0 0,-52 1 0,-76-1 0,-52-25 0,-51-1 0,-26 1 0,-51 26 0,-26-27 0,0 26 0,0 26 128,52-25 128,0 25-128,76 25 128,52 1-128,51-1 128,26 27-128,76-26 128,52 25-256,26-25 128,51 0 0,51-1 0,52-25 0,76 0 128,27-51-128,50-26 128,1-26-128,51-26 128,0-24-128,-1-27 0,1-25-128,-51-1 128,0 27-128,-27-26 128,-76 25-256,-25 52 128,-26 25-128,-52 26 128,0 26-256,-51 25 128,-51 77-128,0 27 128,-27-2-128,-24 53 128,-26 102 0,-1-26 128,-25 103 0,0 0 0,1-1 0,24 28 128,26-27 0,27-26 128,24-26-128,26-25 0,1-52 0,25 1 0,0-52 128,0-25 0,0-77-128,0-1 128,0-76 0,-26-52 0,26-25-128,-25-128 128,25-1-256,0-102 0,0 0 0,0-52 0,0 78-128,0 25 0,-52 0 0,26 77 128,1 26-256,-1 51 128,1 51-128,-27 26 128,26 25-128,1 52 128,25 26-128,-25 51 128,50 26 0,-25 51 128,51 51 0,1 26 0,50 51 128,26 0 0,26 0 0,0 27 0,26-1 0,-26-26 0,26-26-512,-26 27 0,-26-52-384,-26-1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07.126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15742 3978 1152,'25'-103'512,"-76"27"-512,26 50 640,-1-26-640,-51 1 0,-26-26 0,-25-25 0,-26-1 0,-26 0 0,-25 1 0,-52 24 128,1 2-128,0-27 128,-27 26 0,1 51 0,0-25-128,-1 25 128,52 26 0,1 0 128,24 0-128,26 26 128,52 0-128,26-1 0,50 1 0,27-1 0,50 1-128,27-26 128,76 26-128,0-26 0,78-26 128,24 0 128,27 1-128,51-52 0,-26 0 0,0-26 0,26 1 0,-51 24 0,-26 2-128,-51 24 128,-26 1-128,-26 25 0,-51 1 0,-52-1 0,1 52 0,-52-1 0,-25 26-128,-52 52 128,-25 26 0,-52-1 0,-24 52 0,-2 25 0,-25 0 0,0 0 128,26 27-128,25-27 0,26-26 0,0 1 128,52-52-128,24-25 128,2-26 0,24 0 128,27-52-128,25 1 128,-26-26 0,52-51 0,-26-78-128,25 1 128,-25-52-128,26-76 0,0 0-128,0-27 0,-1-25 0,-25 52 0,25-1-128,-25 0 128,0 1-128,0 50 128,0 52-128,0 26 0,0 0 0,0 51 128,0 26-128,26-1 0,0 27 0,25 50 128,0 27 0,27 76 0,24 26 0,1 51 128,25 26 0,1 0 128,24 51-128,27 1 0,-26-27 0,0 27 128,0-27-256,0 1 0,-26-26-512,0-1 0,-50 2-512,-2-28 128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10.937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16614 3477 384,'-25'-77'128,"-52"0"256,51 52 128,-51-1-384,0-26 0,-51 1 0,-52 26 128,1-1-384,-52-25 128,0 25 0,-51 1 128,-1-1-128,-25 0 0,26 26 0,-26-26 128,1 26-128,24 26 0,-25-26 0,52 0 0,24 26 0,27-26 128,26 0 0,25 0 0,51 0 0,26 26 0,26-26 0,51 0 0,25-26 0,53 0 128,-2-25-128,78 0 128,26-27-128,25 2 0,0-2 0,52-50 128,0 51-256,-26-26 128,-1 27-256,2 24 128,-53-24 0,-50 24 0,-1 1-128,-26 25 128,-50 26-128,-1 26 0,-51-1 128,0 27 0,-26 76 0,-25 0 0,-26 52 128,-51 51 0,25 0 0,1 51 128,-27-26-256,52 1 128,-25-26-128,50 0 128,1-52 0,26 1 0,-1-26-128,0-26 128,0-51 128,26 0 0,-25-77-128,25 0 128,-26-51 0,26-26 0,-25-77-128,-1-26 0,0-25-128,-25-52 128,25-50-128,-25-1 0,-1-26 0,1 27 0,0-1-128,-26 26 128,26 50 0,-1 2 0,1 50-128,-1 26 128,1 26-128,26 25 128,25 26-256,-26 26 128,26 25-128,26 26 0,-1 26 0,26 51 0,26 51 0,26 52 128,26 25 128,25 26 0,25 25 0,0 1 128,27 25 0,-1 1 0,26-53 0,-26 27 128,26-26-128,-25-26 0,-1 0-128,-26-25 0,1-52-512,-51 26 0,-1-26-256,-51-25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15.05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16074 3887 256,'0'-51'128,"-25"0"128,25 25 128,-26-26-384,1 1 128,-27 26 0,-25-27 128,-26 1-256,1 0 0,-52-1 128,-26 1 0,-25 25-128,-26-25 128,-51 25-128,0-25 0,0 26 0,-26-1 128,26 26 0,-26 0 0,25 0 0,27 0 0,25 26 0,0-26 0,77 0 0,26 25 0,51-25 0,25 0 128,27 0 0,50 0 0,27 0-128,50-25 128,52-1-128,26-51 128,76 0-128,1-51 0,0-1-128,25 1 128,0-26-128,-26 0 128,-24 0-128,-27 26 0,-51 25 0,-26 1 0,-25 25-128,-27 25 128,-24 1-128,-1 51 128,-51 26-128,0 51 128,-25 25 0,-1 27 128,-51 76 0,0 26 0,0 25 0,0 26 0,-25 1 0,24-27 0,2 27 0,24-27 0,1-25 0,25-77 0,1-26 0,-1-26 0,0 1 128,26-52 0,-26-25 0,1-26 0,-1-26 0,-25-76 128,25-52-128,-25-26 0,-26-76-128,51-26 0,-50-26-128,24-25 0,26-1-128,1 0 128,-26 52-128,25 26 128,0 25-128,0 0 128,1 52-128,-1 25 0,26 51-128,-25 0 128,25 52-128,25 25 0,1 52-128,-1-1 128,53 78 0,-2 77 128,53 25 0,-1 26 128,26 25 0,25 26 128,1-25 0,0-26 0,-1 25 0,1 27 128,-1-78-128,1 0 128,-26 0 0,0-25 0,-26-27-640,-25 1 128,0-25-768,-52-26 128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18.565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15536 4619 512,'51'-128'256,"0"77"-128,-51 25 256,0-26-384,0 27 128,-25-52-128,-1 0 128,-51-26-128,0-25 0,-51 0 0,-26 0 128,-25 25-128,-53 0 0,2 1 0,-27 25 0,-25-26 0,-1 52 0,1 0-128,26-27 128,25 53 0,0-26 0,26 25 0,51 1 128,25-1 0,27 26 0,25-26 0,51 26 0,26-26 0,51 1 128,27 25-128,50-51 0,26 25 128,51 0 0,52-25-128,-1-26 128,26 26-128,0 0 128,1-27-128,-52 2 0,25-2-128,-76 2 128,0 24-128,-78 1 0,-25 51 0,-26 0 0,-25 25-128,-52 27 128,-76-1 0,-26 26 0,-26 51 0,-52 26 0,-24 26 0,-53 0 0,1 50 0,0 1 128,-1-26-128,53-25 0,24-52 0,52 1 128,26-27 0,26-25 0,24-26 0,53-25 0,-1-26 0,26-51 128,26 0-128,-26-78 128,25-50-128,27-27 0,-1-25-128,-25 26 0,51-128 0,-26-26 0,0 51 0,1 0 0,-1 51-128,0 52 128,-25 0 0,0 77 0,-1 25-128,1 0 0,-1 52 0,27 51 0,-26 25 0,25 78 0,0 0 0,1 77 128,24 50 0,27 1 128,26 52 0,-53-78 0,104 128 0,25-25 0,-25 0 0,25-26 0,0 0-128,-25 1 128,-26-27-768,0 0 0,-26 1-128,-51-26 128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3-28T18:57:21.552"/>
    </inkml:context>
    <inkml:brush xml:id="br0">
      <inkml:brushProperty name="width" value="0.13333" units="cm"/>
      <inkml:brushProperty name="height" value="0.26667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14676 3439 384,'26'0'128,"-1"0"128,-25-25 256,-25 25-512,25-51 128,-51 25-128,-1 0 0,-25 1 0,-26-26 0,-25-1 0,-26-25 128,-51 26-128,26-1 128,-53-24-128,2-2 128,-1 27-128,-26-26 0,1 26 0,25-1 128,0 26-128,0 1 0,77 25 0,0-26 0,26 26 0,51 0 128,25 26-128,27-26 128,25 25 0,51 1 0,26-26-128,26 0 128,76 0 0,26 0 0,52-51 128,0 0 0,51-1-128,25 1 128,-25 0-128,-26-26 0,1 0 0,-53 0 0,-50 0-128,0 25 0,-78 27 0,1-26 128,-52 51-128,-51 0 0,0 0-256,-26 51 128,-50 0 0,-27 26 0,-26 26 0,-25 77 128,1-1-128,-27 1 0,1 25 128,-1-25 0,26 25 128,26-51 0,25 0 0,26-52 0,0 1 0,26-26 0,25-25 128,0-1 0,26-26-128,-25-50 0,25-1 0,0-51 128,0-51-256,25-52 128,-25 0-128,26-76 128,-26 0-128,26-53 0,0 1 0,-1 52 0,1 25 0,-26 0 0,25 26-128,-25 51 128,0 25-128,0 53 0,0-2 0,26 53 0,-26 25 0,26 51 0,0 26 0,-1 77 128,1 51-128,25 1 128,26 50 128,26 26 0,-1-25-128,26 25 128,26 1 0,-25-26 0,-1-1 0,0-51 0,-25 26-256,-1 0 0,-24-52-512,-27-25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1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2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3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4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5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6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7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eronestop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customXml" Target="../ink/ink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www.inxpo.com/products/virtual-career-fairs/index.htm" TargetMode="External"/><Relationship Id="rId7" Type="http://schemas.openxmlformats.org/officeDocument/2006/relationships/customXml" Target="../ink/ink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hyperlink" Target="http://online.wsj.com/article/SB118229876637841321.html" TargetMode="External"/><Relationship Id="rId4" Type="http://schemas.openxmlformats.org/officeDocument/2006/relationships/hyperlink" Target="http://work.secondlife.com/worksolutions/meeting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10" Type="http://schemas.openxmlformats.org/officeDocument/2006/relationships/image" Target="../media/image19.png"/><Relationship Id="rId4" Type="http://schemas.openxmlformats.org/officeDocument/2006/relationships/image" Target="../media/image14.jpg"/><Relationship Id="rId9" Type="http://schemas.openxmlformats.org/officeDocument/2006/relationships/customXml" Target="../ink/ink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09800" y="2895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Recruitment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19" name="Shape 119"/>
          <p:cNvSpPr/>
          <p:nvPr/>
        </p:nvSpPr>
        <p:spPr>
          <a:xfrm>
            <a:off x="3357282" y="156845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external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searches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609600" y="2635250"/>
            <a:ext cx="8229600" cy="350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1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Advertisements:</a:t>
            </a:r>
            <a:r>
              <a:rPr lang="en-US" sz="24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Must decide type and location of ad, depending on job; decide whether to focus on job (</a:t>
            </a:r>
            <a:r>
              <a:rPr lang="en-US" sz="2400" b="0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description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or on applicant (</a:t>
            </a:r>
            <a:r>
              <a:rPr lang="en-US" sz="2400" b="0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specification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  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Three factors influence the response rate: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identification of the organization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labor market conditions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17375E"/>
              </a:buClr>
              <a:buSzPct val="12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degree to which specific requirements are listed.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1143000" y="5942012"/>
            <a:ext cx="6781800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Blind box ads do not identify the organization.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31564" y="664967"/>
              <a:ext cx="1746000" cy="1422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07444" y="617087"/>
                <a:ext cx="1793520" cy="1518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27" name="Shape 127"/>
          <p:cNvSpPr/>
          <p:nvPr/>
        </p:nvSpPr>
        <p:spPr>
          <a:xfrm>
            <a:off x="560293" y="1371600"/>
            <a:ext cx="7772400" cy="50307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Employment Agencies:</a:t>
            </a:r>
            <a:r>
              <a:rPr lang="en-US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public or state employment services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focus on helping unemployed individuals with lower skill levels to find jobs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www.careeronestop.org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private employment agencies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provide more comprehensive services and are perceived to offer positions and applicants of a higher caliber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management consulting firms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(“headhunters”) research candidates for mid- and upper-level  executive placement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executive search firms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screen potential mid/top-level candidates while keeping prospective employers anonymous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594604" y="535607"/>
              <a:ext cx="1570320" cy="141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70484" y="487727"/>
                <a:ext cx="1617840" cy="1509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33" name="Shape 133"/>
          <p:cNvSpPr/>
          <p:nvPr/>
        </p:nvSpPr>
        <p:spPr>
          <a:xfrm>
            <a:off x="990600" y="2057400"/>
            <a:ext cx="6705599" cy="298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Schools, colleges, and universities:</a:t>
            </a:r>
            <a:r>
              <a:rPr lang="en-US" sz="1800" b="1" i="0" u="none" strike="noStrike" cap="none" baseline="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 baseline="0">
              <a:solidFill>
                <a:srgbClr val="FF33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may provide entry-level or experienced workers through their placement services </a:t>
            </a:r>
          </a:p>
          <a:p>
            <a:pPr marL="1143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may also help companies establish cooperative education assignments and internships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97884" y="489287"/>
              <a:ext cx="1311840" cy="149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73764" y="441403"/>
                <a:ext cx="1359360" cy="159240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39" name="Shape 139"/>
          <p:cNvSpPr/>
          <p:nvPr/>
        </p:nvSpPr>
        <p:spPr>
          <a:xfrm>
            <a:off x="457200" y="4876800"/>
            <a:ext cx="8153399" cy="1465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See: 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http://www.inxpo.com/products/virtual-career-fairs/index.htm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http://work.secondlife.com/worksolutions/meetings/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the WSJ: 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http://online.wsj.com/article/SB118229876637841321.html</a:t>
            </a: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4800" y="4095803"/>
            <a:ext cx="8458200" cy="785479"/>
          </a:xfrm>
          <a:prstGeom prst="rect">
            <a:avLst/>
          </a:prstGeom>
          <a:noFill/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41" name="Shape 141"/>
          <p:cNvSpPr txBox="1"/>
          <p:nvPr/>
        </p:nvSpPr>
        <p:spPr>
          <a:xfrm>
            <a:off x="381000" y="1447800"/>
            <a:ext cx="8229600" cy="259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800" b="1" i="1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fairs:</a:t>
            </a:r>
            <a:r>
              <a:rPr lang="en-US" sz="35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spcBef>
                <a:spcPts val="6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31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attended by company recruiters seeking resumes and info from qualified candidates</a:t>
            </a:r>
            <a:r>
              <a:rPr lang="en-US" sz="31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1143000" marR="0" lvl="2" indent="-22860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Virtual online job fairs could bring employers and job seekers together online by logging into a specific Web site at a certain time. Some sites use avatars as candidates and recruiters.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6271324" y="544727"/>
              <a:ext cx="1256400" cy="128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47204" y="496851"/>
                <a:ext cx="1303920" cy="137975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47" name="Shape 147"/>
          <p:cNvSpPr/>
          <p:nvPr/>
        </p:nvSpPr>
        <p:spPr>
          <a:xfrm>
            <a:off x="838200" y="1600200"/>
            <a:ext cx="7543800" cy="4108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Professional organizations:</a:t>
            </a:r>
            <a:r>
              <a:rPr lang="en-US" sz="2400" b="1" i="1" u="none" strike="noStrike" cap="none" baseline="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152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publish rosters of vacancies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run placement services at meetings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 the supply of prospective applicants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labor unions are also in this category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Unsolicited applicants (walk-ins):</a:t>
            </a:r>
            <a:r>
              <a:rPr lang="en-US" sz="24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152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may provide a stockpile of prospective applicants if there are no current openings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52844" y="748007"/>
              <a:ext cx="1265520" cy="988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28722" y="700127"/>
                <a:ext cx="1313045" cy="1084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53" name="Shape 153"/>
          <p:cNvSpPr/>
          <p:nvPr/>
        </p:nvSpPr>
        <p:spPr>
          <a:xfrm>
            <a:off x="3362325" y="1689847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online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585446"/>
            <a:ext cx="2709862" cy="842963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57925" y="4737846"/>
            <a:ext cx="1800225" cy="438150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0125" y="5728446"/>
            <a:ext cx="2371725" cy="438150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10325" y="5499846"/>
            <a:ext cx="1352550" cy="866774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58" name="Shape 158"/>
          <p:cNvSpPr txBox="1"/>
          <p:nvPr/>
        </p:nvSpPr>
        <p:spPr>
          <a:xfrm>
            <a:off x="390525" y="2985247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companies use the Internet to recruit employees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seekers use online resumes and create Web pages about their qualifications</a:t>
            </a:r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971925" y="4585446"/>
            <a:ext cx="1752600" cy="790575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971925" y="5576046"/>
            <a:ext cx="1752600" cy="760412"/>
          </a:xfrm>
          <a:prstGeom prst="rect">
            <a:avLst/>
          </a:prstGeom>
          <a:noFill/>
          <a:ln w="38100" cap="flat">
            <a:solidFill>
              <a:srgbClr val="FFFF99"/>
            </a:solidFill>
            <a:prstDash val="solid"/>
            <a:miter/>
            <a:headEnd type="none" w="med" len="med"/>
            <a:tailEnd type="none" w="med" len="med"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" name="Ink 1"/>
              <p14:cNvContentPartPr/>
              <p14:nvPr/>
            </p14:nvContentPartPr>
            <p14:xfrm>
              <a:off x="6114364" y="720407"/>
              <a:ext cx="1616640" cy="1219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90246" y="672522"/>
                <a:ext cx="1664156" cy="131520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66" name="Shape 166"/>
          <p:cNvSpPr/>
          <p:nvPr/>
        </p:nvSpPr>
        <p:spPr>
          <a:xfrm>
            <a:off x="3570194" y="144780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recruiting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alternatives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791135" y="2514600"/>
            <a:ext cx="8229600" cy="396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Temporary help services: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temporary employees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help organizations meet short-term fluctuations in </a:t>
            </a:r>
            <a:r>
              <a:rPr lang="en-US" sz="20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HRM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needs 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older workers can also provide high-quality help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leasing:</a:t>
            </a:r>
            <a:r>
              <a:rPr lang="en-US" sz="20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trained workers are employed by a leasing company, which provides them to employers when needed for a flat fee 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typically remain with an organization for longer periods of time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Independent contractors: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 specific work either on or off the company’s premises 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costs of regular employees (i.e. taxes and benefits costs) are not incurred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82204" y="443207"/>
              <a:ext cx="1431840" cy="143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58082" y="395323"/>
                <a:ext cx="1479364" cy="152760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Global Perspective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990600" y="1676400"/>
            <a:ext cx="76199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some positions, the whole world is a relevant labor market. So, </a:t>
            </a:r>
            <a:r>
              <a:rPr lang="en-US" sz="26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can recruit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3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home-country nationals when searching for someone with extensive company experience to launch a product in a country where it has never sold before</a:t>
            </a:r>
          </a:p>
          <a:p>
            <a:pPr marL="342900" marR="0" lvl="0" indent="-2032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host-country nationals when a foreign subsidiary is being established and HQ wants to retain control yet hire someone with local market knowledge </a:t>
            </a:r>
          </a:p>
          <a:p>
            <a:pPr marL="342900" marR="0" lvl="0" indent="-2032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candidates of any nationality, creating a truly international perspective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20684" y="175367"/>
              <a:ext cx="1681200" cy="121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96564" y="127487"/>
                <a:ext cx="1728720" cy="1306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Your Own Job Search</a:t>
            </a:r>
          </a:p>
        </p:txBody>
      </p:sp>
      <p:sp>
        <p:nvSpPr>
          <p:cNvPr id="179" name="Shape 179"/>
          <p:cNvSpPr/>
          <p:nvPr/>
        </p:nvSpPr>
        <p:spPr>
          <a:xfrm>
            <a:off x="1046629" y="2845826"/>
            <a:ext cx="7848599" cy="31241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 txBox="1"/>
          <p:nvPr/>
        </p:nvSpPr>
        <p:spPr>
          <a:xfrm>
            <a:off x="741829" y="3074426"/>
            <a:ext cx="8229600" cy="2514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200" b="0" i="0" u="sng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Preparing Your Resume</a:t>
            </a: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ctr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quality paper and easy-to-read type </a:t>
            </a:r>
          </a:p>
          <a:p>
            <a:pPr marL="742950" marR="0" lvl="1" indent="-285750" algn="ctr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proofread carefully </a:t>
            </a:r>
          </a:p>
          <a:p>
            <a:pPr marL="742950" marR="0" lvl="1" indent="-285750" algn="ctr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include volunteer experience </a:t>
            </a:r>
          </a:p>
          <a:p>
            <a:pPr marL="742950" marR="0" lvl="1" indent="-285750" algn="ctr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typical job description phraseology </a:t>
            </a:r>
          </a:p>
          <a:p>
            <a:pPr marL="742950" marR="0" lvl="1" indent="-285750" algn="ctr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 cover letter to highlight your greatest strengths </a:t>
            </a:r>
          </a:p>
        </p:txBody>
      </p:sp>
      <p:sp>
        <p:nvSpPr>
          <p:cNvPr id="181" name="Shape 181"/>
          <p:cNvSpPr/>
          <p:nvPr/>
        </p:nvSpPr>
        <p:spPr>
          <a:xfrm>
            <a:off x="741829" y="1398026"/>
            <a:ext cx="7543800" cy="11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searching takes training, commitment,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endurance, and support. Start searching well before you plan to start work.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1503829" y="6046226"/>
            <a:ext cx="7086600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networking to gain access to an organization.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94604" y="147767"/>
              <a:ext cx="1570320" cy="125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0484" y="99887"/>
                <a:ext cx="1617840" cy="1352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Matching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990600" y="1584325"/>
            <a:ext cx="2514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 on recruiting efforts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affects recruiting efforts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alternatives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4800600" y="1431925"/>
            <a:ext cx="3809999" cy="542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 services and employee leasing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matching those with jobs to fill with those seeking jobs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employment conditions in the area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organization’s image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internal/external searches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Shape 190"/>
          <p:cNvCxnSpPr/>
          <p:nvPr/>
        </p:nvCxnSpPr>
        <p:spPr>
          <a:xfrm>
            <a:off x="2895600" y="1889125"/>
            <a:ext cx="1981199" cy="33527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1" name="Shape 191"/>
          <p:cNvCxnSpPr/>
          <p:nvPr/>
        </p:nvCxnSpPr>
        <p:spPr>
          <a:xfrm>
            <a:off x="3200400" y="2803525"/>
            <a:ext cx="1524000" cy="34290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2" name="Shape 192"/>
          <p:cNvCxnSpPr/>
          <p:nvPr/>
        </p:nvCxnSpPr>
        <p:spPr>
          <a:xfrm rot="10800000" flipH="1">
            <a:off x="2362200" y="2879725"/>
            <a:ext cx="2438399" cy="6857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3" name="Shape 193"/>
          <p:cNvCxnSpPr/>
          <p:nvPr/>
        </p:nvCxnSpPr>
        <p:spPr>
          <a:xfrm rot="10800000" flipH="1">
            <a:off x="1981200" y="4098925"/>
            <a:ext cx="2819400" cy="5333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4" name="Shape 194"/>
          <p:cNvCxnSpPr/>
          <p:nvPr/>
        </p:nvCxnSpPr>
        <p:spPr>
          <a:xfrm rot="10800000" flipH="1">
            <a:off x="2438400" y="1736724"/>
            <a:ext cx="2362200" cy="36576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</a:p>
        </p:txBody>
      </p:sp>
      <p:sp>
        <p:nvSpPr>
          <p:cNvPr id="60" name="Shape 60"/>
          <p:cNvSpPr/>
          <p:nvPr/>
        </p:nvSpPr>
        <p:spPr>
          <a:xfrm>
            <a:off x="838200" y="3200400"/>
            <a:ext cx="741044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Recruiting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brings together </a:t>
            </a:r>
          </a:p>
        </p:txBody>
      </p:sp>
      <p:sp>
        <p:nvSpPr>
          <p:cNvPr id="61" name="Shape 61"/>
          <p:cNvSpPr/>
          <p:nvPr/>
        </p:nvSpPr>
        <p:spPr>
          <a:xfrm>
            <a:off x="762000" y="4343400"/>
            <a:ext cx="3429000" cy="12191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those with jobs to fill</a:t>
            </a:r>
          </a:p>
        </p:txBody>
      </p:sp>
      <p:sp>
        <p:nvSpPr>
          <p:cNvPr id="62" name="Shape 62"/>
          <p:cNvSpPr/>
          <p:nvPr/>
        </p:nvSpPr>
        <p:spPr>
          <a:xfrm>
            <a:off x="5105400" y="4343400"/>
            <a:ext cx="3429000" cy="12191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those seeking jobs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4267200" y="4724400"/>
            <a:ext cx="68579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</a:p>
        </p:txBody>
      </p:sp>
      <p:sp>
        <p:nvSpPr>
          <p:cNvPr id="64" name="Shape 64"/>
          <p:cNvSpPr/>
          <p:nvPr/>
        </p:nvSpPr>
        <p:spPr>
          <a:xfrm>
            <a:off x="838200" y="1600200"/>
            <a:ext cx="7780338" cy="11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Once an organization identifies its human resource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needs through employment planning, it can begin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recruiting candidates for actual or anticipated vacancies.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Goals</a:t>
            </a:r>
          </a:p>
        </p:txBody>
      </p:sp>
      <p:sp>
        <p:nvSpPr>
          <p:cNvPr id="70" name="Shape 70"/>
          <p:cNvSpPr/>
          <p:nvPr/>
        </p:nvSpPr>
        <p:spPr>
          <a:xfrm>
            <a:off x="1178858" y="1828800"/>
            <a:ext cx="6781800" cy="3477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recruiting provides information that will attract a significant pool of qualified candidates and discourage unqualified ones from applying </a:t>
            </a:r>
          </a:p>
          <a:p>
            <a:pPr marL="0" marR="0" lvl="0" indent="152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recruiters promote the organization to prospective applicants</a:t>
            </a:r>
          </a:p>
          <a:p>
            <a:pPr marL="0" marR="0" lvl="0" indent="152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Minimize costs of processing unqualified candidates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Goals</a:t>
            </a:r>
          </a:p>
        </p:txBody>
      </p:sp>
      <p:sp>
        <p:nvSpPr>
          <p:cNvPr id="76" name="Shape 76"/>
          <p:cNvSpPr/>
          <p:nvPr/>
        </p:nvSpPr>
        <p:spPr>
          <a:xfrm>
            <a:off x="1066800" y="1524000"/>
            <a:ext cx="7391399" cy="4264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Factors that affect recruiting efforts</a:t>
            </a:r>
            <a:r>
              <a:rPr lang="en-US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organizational size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employment conditions in the area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effectiveness of past recruiting efforts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working conditions, salary, and benefits offered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6666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organizational growth or decline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019404" y="1283687"/>
              <a:ext cx="1515120" cy="1376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5286" y="1235803"/>
                <a:ext cx="1562636" cy="147216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Goals</a:t>
            </a:r>
          </a:p>
        </p:txBody>
      </p:sp>
      <p:sp>
        <p:nvSpPr>
          <p:cNvPr id="82" name="Shape 82"/>
          <p:cNvSpPr/>
          <p:nvPr/>
        </p:nvSpPr>
        <p:spPr>
          <a:xfrm>
            <a:off x="1219200" y="1676400"/>
            <a:ext cx="5562600" cy="4264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Constraints on recruiting efforts: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organization’s image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attractiveness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internal organizational policies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government policy and laws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6666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recruiting costs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539164" y="1311527"/>
              <a:ext cx="1875120" cy="1320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5046" y="1263643"/>
                <a:ext cx="1922637" cy="141672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88" name="Shape 88"/>
          <p:cNvSpPr/>
          <p:nvPr/>
        </p:nvSpPr>
        <p:spPr>
          <a:xfrm>
            <a:off x="770964" y="4876800"/>
            <a:ext cx="3429000" cy="1225550"/>
          </a:xfrm>
          <a:prstGeom prst="rect">
            <a:avLst/>
          </a:prstGeom>
          <a:noFill/>
          <a:ln w="38100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Internet is blazing trails in recruiting practices</a:t>
            </a:r>
          </a:p>
        </p:txBody>
      </p:sp>
      <p:sp>
        <p:nvSpPr>
          <p:cNvPr id="89" name="Shape 89"/>
          <p:cNvSpPr/>
          <p:nvPr/>
        </p:nvSpPr>
        <p:spPr>
          <a:xfrm>
            <a:off x="770964" y="160020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internal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searches</a:t>
            </a:r>
          </a:p>
        </p:txBody>
      </p:sp>
      <p:sp>
        <p:nvSpPr>
          <p:cNvPr id="90" name="Shape 90"/>
          <p:cNvSpPr/>
          <p:nvPr/>
        </p:nvSpPr>
        <p:spPr>
          <a:xfrm>
            <a:off x="2599765" y="266700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referrals</a:t>
            </a:r>
          </a:p>
        </p:txBody>
      </p:sp>
      <p:sp>
        <p:nvSpPr>
          <p:cNvPr id="91" name="Shape 91"/>
          <p:cNvSpPr/>
          <p:nvPr/>
        </p:nvSpPr>
        <p:spPr>
          <a:xfrm>
            <a:off x="4352364" y="373380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external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searches</a:t>
            </a:r>
          </a:p>
        </p:txBody>
      </p:sp>
      <p:sp>
        <p:nvSpPr>
          <p:cNvPr id="92" name="Shape 92"/>
          <p:cNvSpPr/>
          <p:nvPr/>
        </p:nvSpPr>
        <p:spPr>
          <a:xfrm>
            <a:off x="6181164" y="4800600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online and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alternative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271324" y="1219127"/>
              <a:ext cx="1727520" cy="1625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47206" y="1171247"/>
                <a:ext cx="1775037" cy="1721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98" name="Shape 98"/>
          <p:cNvSpPr/>
          <p:nvPr/>
        </p:nvSpPr>
        <p:spPr>
          <a:xfrm>
            <a:off x="2362200" y="1600200"/>
            <a:ext cx="4419599" cy="9905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internal search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838200" y="3200400"/>
            <a:ext cx="7543800" cy="297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8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Organizations that promote from within identify current employees for job openings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8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having individuals bid for jobs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using their </a:t>
            </a:r>
            <a:r>
              <a:rPr lang="en-US" sz="24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management system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 utilizing employee referrals</a:t>
            </a: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59404" y="840407"/>
              <a:ext cx="2069280" cy="1348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35284" y="792531"/>
                <a:ext cx="2116800" cy="144455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05" name="Shape 105"/>
          <p:cNvSpPr/>
          <p:nvPr/>
        </p:nvSpPr>
        <p:spPr>
          <a:xfrm>
            <a:off x="475129" y="1721877"/>
            <a:ext cx="8381999" cy="499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Advantages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good public relations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morale building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encouragement of employees and members of protected groups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knowledge of existing employee performance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cost-savings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candidates’ knowledge of the organization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opportunity to develop mid- and top-level managers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Disadvantages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possible inferiority of internal candidates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infighting and morale problems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potential inbreeding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909917" y="1450975"/>
            <a:ext cx="6858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Promoting from Within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Recruiting Sources</a:t>
            </a:r>
          </a:p>
        </p:txBody>
      </p:sp>
      <p:sp>
        <p:nvSpPr>
          <p:cNvPr id="112" name="Shape 112"/>
          <p:cNvSpPr/>
          <p:nvPr/>
        </p:nvSpPr>
        <p:spPr>
          <a:xfrm>
            <a:off x="3352800" y="1537446"/>
            <a:ext cx="2362200" cy="1066799"/>
          </a:xfrm>
          <a:prstGeom prst="ellipse">
            <a:avLst/>
          </a:prstGeom>
          <a:solidFill>
            <a:schemeClr val="dk2"/>
          </a:solidFill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employee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referrals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419100" y="2832847"/>
            <a:ext cx="8229600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employees can be asked to recommend recruits.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Advantages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employee’s motivation to make a good recommendation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availability of accurate job information for the recruit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employee referrals tend to be more acceptable applicants, more likely to accept an offer, and have a higher survival rate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Disadvantages</a:t>
            </a: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possibility of friendship being confused with job performance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potential for nepotism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potential for adverse impact</a:t>
            </a:r>
          </a:p>
          <a:p>
            <a:pPr marL="342900" marR="0" lvl="0" indent="-215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631564" y="748007"/>
              <a:ext cx="1441200" cy="127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07442" y="700122"/>
                <a:ext cx="1488724" cy="137064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HRM11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799</Words>
  <Application>Microsoft Office PowerPoint</Application>
  <PresentationFormat>On-screen Show (4:3)</PresentationFormat>
  <Paragraphs>188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Courier New</vt:lpstr>
      <vt:lpstr>Times New Roman</vt:lpstr>
      <vt:lpstr>Wingdings</vt:lpstr>
      <vt:lpstr>FHRM11e Template</vt:lpstr>
      <vt:lpstr>Content slide master</vt:lpstr>
      <vt:lpstr>PowerPoint Presentation</vt:lpstr>
      <vt:lpstr>Introduction</vt:lpstr>
      <vt:lpstr>Recruiting Goals</vt:lpstr>
      <vt:lpstr>Recruiting Goals</vt:lpstr>
      <vt:lpstr>Recruiting Goals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Recruiting Sources</vt:lpstr>
      <vt:lpstr>A Global Perspective</vt:lpstr>
      <vt:lpstr>Your Own Job Search</vt:lpstr>
      <vt:lpstr>Matching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2</cp:revision>
  <dcterms:modified xsi:type="dcterms:W3CDTF">2017-03-28T18:57:39Z</dcterms:modified>
</cp:coreProperties>
</file>